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71" r:id="rId6"/>
    <p:sldId id="261" r:id="rId7"/>
    <p:sldId id="258" r:id="rId8"/>
    <p:sldId id="272" r:id="rId9"/>
    <p:sldId id="275" r:id="rId10"/>
    <p:sldId id="277" r:id="rId11"/>
    <p:sldId id="278" r:id="rId12"/>
    <p:sldId id="269" r:id="rId13"/>
    <p:sldId id="267" r:id="rId14"/>
    <p:sldId id="279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A2873-6F38-4594-A92F-8BEC0EB2ACF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21F64-5781-49FE-BC52-D1FAD5717E1D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শিখনফল</a:t>
          </a:r>
          <a:r>
            <a: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C64FDE4-9EF2-4793-A5A1-323F65DCCC6C}" type="parTrans" cxnId="{C4B5D405-A5B9-474C-A014-02F1D1B06F16}">
      <dgm:prSet/>
      <dgm:spPr/>
      <dgm:t>
        <a:bodyPr/>
        <a:lstStyle/>
        <a:p>
          <a:endParaRPr lang="en-US"/>
        </a:p>
      </dgm:t>
    </dgm:pt>
    <dgm:pt modelId="{478B8415-5AF7-4062-9B87-D1422417B4A5}" type="sibTrans" cxnId="{C4B5D405-A5B9-474C-A014-02F1D1B06F16}">
      <dgm:prSet/>
      <dgm:spPr/>
      <dgm:t>
        <a:bodyPr/>
        <a:lstStyle/>
        <a:p>
          <a:endParaRPr lang="en-US"/>
        </a:p>
      </dgm:t>
    </dgm:pt>
    <dgm:pt modelId="{CCA6E84A-9693-4572-800A-CA0AA4B03822}">
      <dgm:prSet phldrT="[Text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কৃষিজাত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দ্রব্য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ধান</a:t>
          </a:r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গম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F09E97-F343-44B2-BDD2-A4382D13611D}" type="parTrans" cxnId="{1D6E032E-6794-43BA-B892-233D676737EF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US"/>
        </a:p>
      </dgm:t>
    </dgm:pt>
    <dgm:pt modelId="{E93475D1-8C6A-4DD4-B11B-7B036004BADA}" type="sibTrans" cxnId="{1D6E032E-6794-43BA-B892-233D676737EF}">
      <dgm:prSet/>
      <dgm:spPr/>
      <dgm:t>
        <a:bodyPr/>
        <a:lstStyle/>
        <a:p>
          <a:endParaRPr lang="en-US"/>
        </a:p>
      </dgm:t>
    </dgm:pt>
    <dgm:pt modelId="{EF74F7F4-6E5C-4EC7-8252-9075CFCACC0D}" type="pres">
      <dgm:prSet presAssocID="{389A2873-6F38-4594-A92F-8BEC0EB2ACF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28E22-0EA5-4D58-9DA1-183542B471FB}" type="pres">
      <dgm:prSet presAssocID="{2AE21F64-5781-49FE-BC52-D1FAD5717E1D}" presName="root1" presStyleCnt="0"/>
      <dgm:spPr/>
    </dgm:pt>
    <dgm:pt modelId="{A4CE7061-4F90-42DE-A7EF-771C1D398C97}" type="pres">
      <dgm:prSet presAssocID="{2AE21F64-5781-49FE-BC52-D1FAD5717E1D}" presName="LevelOneTextNode" presStyleLbl="node0" presStyleIdx="0" presStyleCnt="1" custScaleY="58008" custLinFactNeighborX="-98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AFF9C7-983E-47C4-A235-74918EA7635B}" type="pres">
      <dgm:prSet presAssocID="{2AE21F64-5781-49FE-BC52-D1FAD5717E1D}" presName="level2hierChild" presStyleCnt="0"/>
      <dgm:spPr/>
    </dgm:pt>
    <dgm:pt modelId="{884AFEE5-4A52-4A0E-A7AD-51CEAD2E7E2A}" type="pres">
      <dgm:prSet presAssocID="{8CF09E97-F343-44B2-BDD2-A4382D13611D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4DD855A-AB81-433E-979D-C697D9B4CE76}" type="pres">
      <dgm:prSet presAssocID="{8CF09E97-F343-44B2-BDD2-A4382D13611D}" presName="connTx" presStyleLbl="parChTrans1D2" presStyleIdx="0" presStyleCnt="1"/>
      <dgm:spPr/>
      <dgm:t>
        <a:bodyPr/>
        <a:lstStyle/>
        <a:p>
          <a:endParaRPr lang="en-US"/>
        </a:p>
      </dgm:t>
    </dgm:pt>
    <dgm:pt modelId="{EAC9BC09-3F93-438C-B3AD-DF01F861834F}" type="pres">
      <dgm:prSet presAssocID="{CCA6E84A-9693-4572-800A-CA0AA4B03822}" presName="root2" presStyleCnt="0"/>
      <dgm:spPr/>
    </dgm:pt>
    <dgm:pt modelId="{2EE4A219-6C88-4E29-B279-F943873762C0}" type="pres">
      <dgm:prSet presAssocID="{CCA6E84A-9693-4572-800A-CA0AA4B03822}" presName="LevelTwoTextNode" presStyleLbl="node2" presStyleIdx="0" presStyleCnt="1" custScaleX="247794" custScaleY="153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0FDA26-D7E2-4FA6-B04F-68638DE59D93}" type="pres">
      <dgm:prSet presAssocID="{CCA6E84A-9693-4572-800A-CA0AA4B03822}" presName="level3hierChild" presStyleCnt="0"/>
      <dgm:spPr/>
    </dgm:pt>
  </dgm:ptLst>
  <dgm:cxnLst>
    <dgm:cxn modelId="{6DB8CBA1-2013-441F-BE3A-52ED9964422B}" type="presOf" srcId="{8CF09E97-F343-44B2-BDD2-A4382D13611D}" destId="{84DD855A-AB81-433E-979D-C697D9B4CE76}" srcOrd="1" destOrd="0" presId="urn:microsoft.com/office/officeart/2008/layout/HorizontalMultiLevelHierarchy"/>
    <dgm:cxn modelId="{92CA4D8F-539C-49C6-8B68-5266B8940288}" type="presOf" srcId="{2AE21F64-5781-49FE-BC52-D1FAD5717E1D}" destId="{A4CE7061-4F90-42DE-A7EF-771C1D398C97}" srcOrd="0" destOrd="0" presId="urn:microsoft.com/office/officeart/2008/layout/HorizontalMultiLevelHierarchy"/>
    <dgm:cxn modelId="{F5F0EFAA-05B2-4412-A3A4-23881183C388}" type="presOf" srcId="{CCA6E84A-9693-4572-800A-CA0AA4B03822}" destId="{2EE4A219-6C88-4E29-B279-F943873762C0}" srcOrd="0" destOrd="0" presId="urn:microsoft.com/office/officeart/2008/layout/HorizontalMultiLevelHierarchy"/>
    <dgm:cxn modelId="{C4B5D405-A5B9-474C-A014-02F1D1B06F16}" srcId="{389A2873-6F38-4594-A92F-8BEC0EB2ACFC}" destId="{2AE21F64-5781-49FE-BC52-D1FAD5717E1D}" srcOrd="0" destOrd="0" parTransId="{4C64FDE4-9EF2-4793-A5A1-323F65DCCC6C}" sibTransId="{478B8415-5AF7-4062-9B87-D1422417B4A5}"/>
    <dgm:cxn modelId="{B6ED4E65-9490-4821-B985-B746D8E29301}" type="presOf" srcId="{8CF09E97-F343-44B2-BDD2-A4382D13611D}" destId="{884AFEE5-4A52-4A0E-A7AD-51CEAD2E7E2A}" srcOrd="0" destOrd="0" presId="urn:microsoft.com/office/officeart/2008/layout/HorizontalMultiLevelHierarchy"/>
    <dgm:cxn modelId="{36C069B5-5F89-4D73-96B8-2397A4385738}" type="presOf" srcId="{389A2873-6F38-4594-A92F-8BEC0EB2ACFC}" destId="{EF74F7F4-6E5C-4EC7-8252-9075CFCACC0D}" srcOrd="0" destOrd="0" presId="urn:microsoft.com/office/officeart/2008/layout/HorizontalMultiLevelHierarchy"/>
    <dgm:cxn modelId="{1D6E032E-6794-43BA-B892-233D676737EF}" srcId="{2AE21F64-5781-49FE-BC52-D1FAD5717E1D}" destId="{CCA6E84A-9693-4572-800A-CA0AA4B03822}" srcOrd="0" destOrd="0" parTransId="{8CF09E97-F343-44B2-BDD2-A4382D13611D}" sibTransId="{E93475D1-8C6A-4DD4-B11B-7B036004BADA}"/>
    <dgm:cxn modelId="{CBCA0639-AA59-4E60-80D7-15B9C02BCC51}" type="presParOf" srcId="{EF74F7F4-6E5C-4EC7-8252-9075CFCACC0D}" destId="{2F828E22-0EA5-4D58-9DA1-183542B471FB}" srcOrd="0" destOrd="0" presId="urn:microsoft.com/office/officeart/2008/layout/HorizontalMultiLevelHierarchy"/>
    <dgm:cxn modelId="{CFBDD8DD-58DE-44C1-BD94-BAE7DE1CDEE4}" type="presParOf" srcId="{2F828E22-0EA5-4D58-9DA1-183542B471FB}" destId="{A4CE7061-4F90-42DE-A7EF-771C1D398C97}" srcOrd="0" destOrd="0" presId="urn:microsoft.com/office/officeart/2008/layout/HorizontalMultiLevelHierarchy"/>
    <dgm:cxn modelId="{E4589B56-67C9-4712-8D2B-58B65D6DFD02}" type="presParOf" srcId="{2F828E22-0EA5-4D58-9DA1-183542B471FB}" destId="{C5AFF9C7-983E-47C4-A235-74918EA7635B}" srcOrd="1" destOrd="0" presId="urn:microsoft.com/office/officeart/2008/layout/HorizontalMultiLevelHierarchy"/>
    <dgm:cxn modelId="{82541B77-4B70-4175-AE79-0EA760236C0E}" type="presParOf" srcId="{C5AFF9C7-983E-47C4-A235-74918EA7635B}" destId="{884AFEE5-4A52-4A0E-A7AD-51CEAD2E7E2A}" srcOrd="0" destOrd="0" presId="urn:microsoft.com/office/officeart/2008/layout/HorizontalMultiLevelHierarchy"/>
    <dgm:cxn modelId="{F4FBFD3A-B053-4D81-8ED7-9F05ACD7CFFE}" type="presParOf" srcId="{884AFEE5-4A52-4A0E-A7AD-51CEAD2E7E2A}" destId="{84DD855A-AB81-433E-979D-C697D9B4CE76}" srcOrd="0" destOrd="0" presId="urn:microsoft.com/office/officeart/2008/layout/HorizontalMultiLevelHierarchy"/>
    <dgm:cxn modelId="{5E65E3CE-866A-4BDC-9E83-14BF7004B6A7}" type="presParOf" srcId="{C5AFF9C7-983E-47C4-A235-74918EA7635B}" destId="{EAC9BC09-3F93-438C-B3AD-DF01F861834F}" srcOrd="1" destOrd="0" presId="urn:microsoft.com/office/officeart/2008/layout/HorizontalMultiLevelHierarchy"/>
    <dgm:cxn modelId="{AE42F1C7-96EB-41FD-B82C-ACFA96FFE4F9}" type="presParOf" srcId="{EAC9BC09-3F93-438C-B3AD-DF01F861834F}" destId="{2EE4A219-6C88-4E29-B279-F943873762C0}" srcOrd="0" destOrd="0" presId="urn:microsoft.com/office/officeart/2008/layout/HorizontalMultiLevelHierarchy"/>
    <dgm:cxn modelId="{63754519-14D0-4975-8DD7-CD0A4353E58D}" type="presParOf" srcId="{EAC9BC09-3F93-438C-B3AD-DF01F861834F}" destId="{380FDA26-D7E2-4FA6-B04F-68638DE59D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AFEE5-4A52-4A0E-A7AD-51CEAD2E7E2A}">
      <dsp:nvSpPr>
        <dsp:cNvPr id="0" name=""/>
        <dsp:cNvSpPr/>
      </dsp:nvSpPr>
      <dsp:spPr>
        <a:xfrm>
          <a:off x="1232826" y="1808479"/>
          <a:ext cx="530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277" y="45720"/>
              </a:lnTo>
            </a:path>
          </a:pathLst>
        </a:custGeom>
        <a:noFill/>
        <a:ln w="762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84708" y="1840943"/>
        <a:ext cx="26513" cy="26513"/>
      </dsp:txXfrm>
    </dsp:sp>
    <dsp:sp modelId="{A4CE7061-4F90-42DE-A7EF-771C1D398C97}">
      <dsp:nvSpPr>
        <dsp:cNvPr id="0" name=""/>
        <dsp:cNvSpPr/>
      </dsp:nvSpPr>
      <dsp:spPr>
        <a:xfrm rot="16200000">
          <a:off x="-192268" y="1502589"/>
          <a:ext cx="2146969" cy="7032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শিখনফল</a:t>
          </a:r>
          <a:r>
            <a:rPr lang="en-US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-192268" y="1502589"/>
        <a:ext cx="2146969" cy="703220"/>
      </dsp:txXfrm>
    </dsp:sp>
    <dsp:sp modelId="{2EE4A219-6C88-4E29-B279-F943873762C0}">
      <dsp:nvSpPr>
        <dsp:cNvPr id="0" name=""/>
        <dsp:cNvSpPr/>
      </dsp:nvSpPr>
      <dsp:spPr>
        <a:xfrm>
          <a:off x="1763103" y="1312913"/>
          <a:ext cx="5715525" cy="108257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কৃষিজাত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দ্রব্য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ধান</a:t>
          </a: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গম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63103" y="1312913"/>
        <a:ext cx="5715525" cy="1082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6926" y="0"/>
            <a:ext cx="4526973" cy="3429000"/>
          </a:xfrm>
          <a:prstGeom prst="halfFrame">
            <a:avLst>
              <a:gd name="adj1" fmla="val 9350"/>
              <a:gd name="adj2" fmla="val 1023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5200650" y="-666750"/>
            <a:ext cx="3276600" cy="4610100"/>
          </a:xfrm>
          <a:prstGeom prst="halfFrame">
            <a:avLst>
              <a:gd name="adj1" fmla="val 10091"/>
              <a:gd name="adj2" fmla="val 780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4617026" y="3276600"/>
            <a:ext cx="4526973" cy="3581400"/>
          </a:xfrm>
          <a:prstGeom prst="halfFrame">
            <a:avLst>
              <a:gd name="adj1" fmla="val 9350"/>
              <a:gd name="adj2" fmla="val 1023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650161" y="2785764"/>
            <a:ext cx="3431004" cy="4717475"/>
          </a:xfrm>
          <a:prstGeom prst="halfFrame">
            <a:avLst>
              <a:gd name="adj1" fmla="val 10091"/>
              <a:gd name="adj2" fmla="val 9539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458200" cy="6267450"/>
          </a:xfrm>
          <a:prstGeom prst="rect">
            <a:avLst/>
          </a:prstGeom>
        </p:spPr>
      </p:pic>
      <p:sp>
        <p:nvSpPr>
          <p:cNvPr id="10" name="Bevel 9"/>
          <p:cNvSpPr/>
          <p:nvPr/>
        </p:nvSpPr>
        <p:spPr>
          <a:xfrm>
            <a:off x="1905000" y="1828800"/>
            <a:ext cx="5105399" cy="32004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4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3828" y="2437336"/>
            <a:ext cx="5947776" cy="686864"/>
            <a:chOff x="1524019" y="0"/>
            <a:chExt cx="6396347" cy="19833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 rot="10800000">
              <a:off x="1524019" y="0"/>
              <a:ext cx="6396347" cy="1983328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Pentagon 4"/>
            <p:cNvSpPr/>
            <p:nvPr/>
          </p:nvSpPr>
          <p:spPr>
            <a:xfrm rot="21600000">
              <a:off x="2019851" y="0"/>
              <a:ext cx="5900515" cy="1983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4593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sz="4000" kern="1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4000" kern="1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৫টি </a:t>
              </a:r>
              <a:r>
                <a:rPr lang="en-US" sz="4000" kern="1200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000" kern="1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kern="1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2643" y="3504136"/>
            <a:ext cx="6098757" cy="610664"/>
            <a:chOff x="856693" y="2577554"/>
            <a:chExt cx="6558715" cy="19833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Pentagon 5"/>
            <p:cNvSpPr/>
            <p:nvPr/>
          </p:nvSpPr>
          <p:spPr>
            <a:xfrm rot="10800000">
              <a:off x="856693" y="2577554"/>
              <a:ext cx="6558715" cy="1983328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 rot="21600000">
              <a:off x="1352525" y="2577554"/>
              <a:ext cx="6062883" cy="1983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4593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গম</a:t>
              </a:r>
              <a:r>
                <a:rPr lang="en-US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৫টি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71800" y="892314"/>
            <a:ext cx="2667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630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3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503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457980"/>
            <a:ext cx="434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ধান ও গম সম্পর্কে নিচের ছকে লেখ।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29305"/>
              </p:ext>
            </p:extLst>
          </p:nvPr>
        </p:nvGraphicFramePr>
        <p:xfrm>
          <a:off x="990601" y="2514600"/>
          <a:ext cx="7238999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971"/>
                <a:gridCol w="1723571"/>
                <a:gridCol w="1861457"/>
              </a:tblGrid>
              <a:tr h="62387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latin typeface="NikoshBAN" pitchFamily="2" charset="0"/>
                          <a:cs typeface="NikoshBAN" pitchFamily="2" charset="0"/>
                        </a:rPr>
                        <a:t>ধান</a:t>
                      </a:r>
                      <a:r>
                        <a:rPr lang="bn-BD" sz="3600" baseline="0" dirty="0" smtClean="0"/>
                        <a:t>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latin typeface="NikoshBAN" pitchFamily="2" charset="0"/>
                          <a:cs typeface="NikoshBAN" pitchFamily="2" charset="0"/>
                        </a:rPr>
                        <a:t>গম</a:t>
                      </a:r>
                      <a:r>
                        <a:rPr lang="bn-BD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আমরা কীভাবে এটি খাই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এটি কীভাবে উৎপন্ন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63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255" y="2768128"/>
            <a:ext cx="1219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255" y="2763980"/>
            <a:ext cx="1219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20669"/>
            <a:ext cx="8763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খাদ্যশষ্য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কৃষিদ্রব্য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743200"/>
            <a:ext cx="1143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743200"/>
            <a:ext cx="1295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743200"/>
            <a:ext cx="1219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468959"/>
            <a:ext cx="3048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1182469"/>
            <a:ext cx="40767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505200"/>
            <a:ext cx="8001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শতকরাকতভাগ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690" y="4114800"/>
            <a:ext cx="14949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7135" y="4119264"/>
            <a:ext cx="15036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4119264"/>
            <a:ext cx="147164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0965" y="4128655"/>
            <a:ext cx="15240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২০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7110" y="4114800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খ. ২০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62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4876800"/>
            <a:ext cx="8001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কতভাগ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লোক কৃষিকাজের উপর নির্ভরশীল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6690" y="5486400"/>
            <a:ext cx="14949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7135" y="5490864"/>
            <a:ext cx="15036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9400" y="5490864"/>
            <a:ext cx="162404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60965" y="5500255"/>
            <a:ext cx="15240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61858" y="5501148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৮০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2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6" grpId="0" animBg="1"/>
      <p:bldP spid="8" grpId="0" animBg="1"/>
      <p:bldP spid="9" grpId="0" animBg="1"/>
      <p:bldP spid="10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239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 বইয়ের 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630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3573905" cy="48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7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630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09600"/>
            <a:ext cx="1828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2057400"/>
            <a:ext cx="7620000" cy="762000"/>
            <a:chOff x="1524019" y="0"/>
            <a:chExt cx="6396347" cy="19833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Pentagon 4"/>
            <p:cNvSpPr/>
            <p:nvPr/>
          </p:nvSpPr>
          <p:spPr>
            <a:xfrm rot="10800000">
              <a:off x="1524019" y="0"/>
              <a:ext cx="6396347" cy="1983328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2019851" y="0"/>
              <a:ext cx="5900515" cy="1983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4593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বাংলাদেশের প্রধান তিনটি খাদ্যশস্যের নাম বল</a:t>
              </a:r>
              <a:r>
                <a:rPr lang="en-US" sz="3200" kern="1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92643" y="3147059"/>
            <a:ext cx="7241757" cy="891541"/>
            <a:chOff x="856693" y="2280055"/>
            <a:chExt cx="6558715" cy="19833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Pentagon 7"/>
            <p:cNvSpPr/>
            <p:nvPr/>
          </p:nvSpPr>
          <p:spPr>
            <a:xfrm rot="10800000">
              <a:off x="856693" y="2280055"/>
              <a:ext cx="6558715" cy="1983328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Pentagon 4"/>
            <p:cNvSpPr/>
            <p:nvPr/>
          </p:nvSpPr>
          <p:spPr>
            <a:xfrm>
              <a:off x="1352525" y="2577554"/>
              <a:ext cx="6062883" cy="14874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4593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আমাদের দেশে কয় ধরনের ধান উৎপন্ন?  </a:t>
              </a:r>
              <a:endParaRPr lang="en-US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419600"/>
            <a:ext cx="7620000" cy="762000"/>
            <a:chOff x="1524019" y="0"/>
            <a:chExt cx="6396347" cy="19833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Pentagon 10"/>
            <p:cNvSpPr/>
            <p:nvPr/>
          </p:nvSpPr>
          <p:spPr>
            <a:xfrm rot="10800000">
              <a:off x="1524019" y="0"/>
              <a:ext cx="6396347" cy="1983328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Pentagon 4"/>
            <p:cNvSpPr/>
            <p:nvPr/>
          </p:nvSpPr>
          <p:spPr>
            <a:xfrm rot="21600000">
              <a:off x="2019851" y="0"/>
              <a:ext cx="5900515" cy="1983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4593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বাংলাদেশের কোন অঞ্চলে গম বেশি জন্মে? 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8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845403"/>
            <a:ext cx="2590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600742"/>
            <a:ext cx="80772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630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1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630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1676400" y="1752600"/>
            <a:ext cx="5638800" cy="3276600"/>
          </a:xfrm>
          <a:prstGeom prst="bevel">
            <a:avLst>
              <a:gd name="adj" fmla="val 1988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95" y="2667000"/>
            <a:ext cx="3620005" cy="381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64" y="2819400"/>
            <a:ext cx="3620005" cy="3810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7731" y="228068"/>
            <a:ext cx="3620005" cy="3810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1" y="304800"/>
            <a:ext cx="3620005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5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630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33900" y="1200472"/>
            <a:ext cx="4247192" cy="481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4808" y="1200472"/>
            <a:ext cx="4247192" cy="4819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533400"/>
            <a:ext cx="1752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64" y="3352800"/>
            <a:ext cx="3186545" cy="20621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জেসমিন বেগম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বলাকা আইডিয়াল স্কুল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8" t="22597" r="26194" b="21558"/>
          <a:stretch/>
        </p:blipFill>
        <p:spPr>
          <a:xfrm>
            <a:off x="1828800" y="1524000"/>
            <a:ext cx="1752599" cy="182033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4724400" y="2633008"/>
            <a:ext cx="35814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৫ম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কৃষিদ্রব্য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91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5" y="4001613"/>
            <a:ext cx="2719725" cy="1751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 b="3067"/>
          <a:stretch/>
        </p:blipFill>
        <p:spPr>
          <a:xfrm>
            <a:off x="6019800" y="4021747"/>
            <a:ext cx="2699355" cy="1734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1"/>
          <a:stretch/>
        </p:blipFill>
        <p:spPr>
          <a:xfrm>
            <a:off x="6019800" y="1989620"/>
            <a:ext cx="2699355" cy="17059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r="9135" b="21996"/>
          <a:stretch/>
        </p:blipFill>
        <p:spPr>
          <a:xfrm>
            <a:off x="412444" y="1981200"/>
            <a:ext cx="2711756" cy="1713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29933"/>
          <a:stretch/>
        </p:blipFill>
        <p:spPr>
          <a:xfrm>
            <a:off x="3230330" y="1989622"/>
            <a:ext cx="2637070" cy="17059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17662"/>
          <a:stretch/>
        </p:blipFill>
        <p:spPr>
          <a:xfrm>
            <a:off x="3230330" y="4001613"/>
            <a:ext cx="2758952" cy="17746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503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4991" y="685800"/>
            <a:ext cx="3875809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দেখ ও বল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942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200400"/>
            <a:ext cx="6934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6391" y="1378803"/>
            <a:ext cx="4333009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/>
          </a:p>
        </p:txBody>
      </p:sp>
      <p:sp>
        <p:nvSpPr>
          <p:cNvPr id="5" name="Down Arrow 4"/>
          <p:cNvSpPr/>
          <p:nvPr/>
        </p:nvSpPr>
        <p:spPr>
          <a:xfrm>
            <a:off x="4114800" y="2276058"/>
            <a:ext cx="838200" cy="84814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630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0566498"/>
              </p:ext>
            </p:extLst>
          </p:nvPr>
        </p:nvGraphicFramePr>
        <p:xfrm>
          <a:off x="609600" y="1549400"/>
          <a:ext cx="80772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630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8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/>
          <a:stretch/>
        </p:blipFill>
        <p:spPr>
          <a:xfrm>
            <a:off x="1094756" y="1143000"/>
            <a:ext cx="7134844" cy="50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Frame 2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5668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57200"/>
            <a:ext cx="3505200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দেখ ও বল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861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396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61284" y="2698717"/>
            <a:ext cx="1562968" cy="1416084"/>
            <a:chOff x="3227883" y="2089117"/>
            <a:chExt cx="1562968" cy="1416084"/>
          </a:xfrm>
        </p:grpSpPr>
        <p:sp>
          <p:nvSpPr>
            <p:cNvPr id="18" name="Oval 17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00" kern="1200" dirty="0" err="1" smtClean="0"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sz="5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8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28368" y="302970"/>
            <a:ext cx="1828800" cy="1646165"/>
            <a:chOff x="3094967" y="-144402"/>
            <a:chExt cx="1828800" cy="1646165"/>
          </a:xfrm>
        </p:grpSpPr>
        <p:sp>
          <p:nvSpPr>
            <p:cNvPr id="16" name="Oval 1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ফসল</a:t>
              </a:r>
              <a:endParaRPr lang="en-US" sz="24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02983" y="2470119"/>
            <a:ext cx="1898017" cy="1873281"/>
            <a:chOff x="5178838" y="1860519"/>
            <a:chExt cx="1898017" cy="1873281"/>
          </a:xfrm>
        </p:grpSpPr>
        <p:sp>
          <p:nvSpPr>
            <p:cNvPr id="14" name="Oval 13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প্রায়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জায়গায়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উৎপন্ন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32681" y="4862318"/>
            <a:ext cx="2020175" cy="1735126"/>
            <a:chOff x="2999280" y="4048076"/>
            <a:chExt cx="2020175" cy="1735126"/>
          </a:xfrm>
        </p:grpSpPr>
        <p:sp>
          <p:nvSpPr>
            <p:cNvPr id="12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আউশ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আমন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বোরো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চাষ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0711" y="2590800"/>
            <a:ext cx="1781089" cy="1704880"/>
            <a:chOff x="1000343" y="1944719"/>
            <a:chExt cx="1781089" cy="1704880"/>
          </a:xfrm>
        </p:grpSpPr>
        <p:sp>
          <p:nvSpPr>
            <p:cNvPr id="10" name="Oval 9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কোটি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৪০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মেট্রিক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টন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চাল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sz="24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endParaRPr lang="en-US" sz="2400" kern="1200" dirty="0"/>
            </a:p>
          </p:txBody>
        </p:sp>
      </p:grpSp>
      <p:sp>
        <p:nvSpPr>
          <p:cNvPr id="2" name="Left Arrow 1"/>
          <p:cNvSpPr/>
          <p:nvPr/>
        </p:nvSpPr>
        <p:spPr>
          <a:xfrm>
            <a:off x="3001032" y="3200400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5400000">
            <a:off x="4183885" y="2067493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10800000">
            <a:off x="5356207" y="3233139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16200000">
            <a:off x="4183885" y="4277558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2275" y="1198415"/>
            <a:ext cx="6864925" cy="520238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630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86696"/>
            <a:ext cx="3505200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দেখ ও বল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02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4392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7212" y="2740492"/>
            <a:ext cx="1607286" cy="1607327"/>
            <a:chOff x="3269512" y="2126475"/>
            <a:chExt cx="1607286" cy="160732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3269512" y="2126475"/>
              <a:ext cx="1607286" cy="1607327"/>
            </a:xfrm>
            <a:prstGeom prst="ellipse">
              <a:avLst/>
            </a:prstGeom>
            <a:grp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3504894" y="2361863"/>
              <a:ext cx="1136522" cy="1136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গম</a:t>
              </a:r>
              <a:endParaRPr lang="en-US" sz="65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33805" y="381000"/>
            <a:ext cx="2057395" cy="1913458"/>
            <a:chOff x="2974574" y="-117490"/>
            <a:chExt cx="2057395" cy="1913458"/>
          </a:xfrm>
        </p:grpSpPr>
        <p:sp>
          <p:nvSpPr>
            <p:cNvPr id="13" name="Oval 12"/>
            <p:cNvSpPr/>
            <p:nvPr/>
          </p:nvSpPr>
          <p:spPr>
            <a:xfrm>
              <a:off x="2974574" y="-117490"/>
              <a:ext cx="2057395" cy="19134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Oval 6"/>
            <p:cNvSpPr/>
            <p:nvPr/>
          </p:nvSpPr>
          <p:spPr>
            <a:xfrm>
              <a:off x="3275873" y="162729"/>
              <a:ext cx="1454797" cy="1353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শীত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কালে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গমের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চাষ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81605" y="4799053"/>
            <a:ext cx="1727699" cy="1692695"/>
            <a:chOff x="4881579" y="3019935"/>
            <a:chExt cx="2009474" cy="2161663"/>
          </a:xfrm>
        </p:grpSpPr>
        <p:sp>
          <p:nvSpPr>
            <p:cNvPr id="11" name="Oval 10"/>
            <p:cNvSpPr/>
            <p:nvPr/>
          </p:nvSpPr>
          <p:spPr>
            <a:xfrm>
              <a:off x="4881579" y="3019935"/>
              <a:ext cx="2009474" cy="216166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Oval 8"/>
            <p:cNvSpPr/>
            <p:nvPr/>
          </p:nvSpPr>
          <p:spPr>
            <a:xfrm>
              <a:off x="5175860" y="3336503"/>
              <a:ext cx="1420912" cy="1528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প্রতি বছর প্রায় ১০ লক্ষ মেট্রিক টন গম </a:t>
              </a:r>
              <a:r>
                <a:rPr lang="en-US" sz="2000" kern="12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উৎপন্ন হয় </a:t>
              </a:r>
              <a:r>
                <a:rPr lang="en-US" sz="2000" kern="120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03638" y="2535441"/>
            <a:ext cx="2325362" cy="1881451"/>
            <a:chOff x="957546" y="3096130"/>
            <a:chExt cx="2325362" cy="2009273"/>
          </a:xfrm>
        </p:grpSpPr>
        <p:sp>
          <p:nvSpPr>
            <p:cNvPr id="9" name="Oval 8"/>
            <p:cNvSpPr/>
            <p:nvPr/>
          </p:nvSpPr>
          <p:spPr>
            <a:xfrm>
              <a:off x="957546" y="3096130"/>
              <a:ext cx="2325362" cy="200927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Oval 10"/>
            <p:cNvSpPr/>
            <p:nvPr/>
          </p:nvSpPr>
          <p:spPr>
            <a:xfrm>
              <a:off x="1298087" y="3390381"/>
              <a:ext cx="1644280" cy="1420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প্রায়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৫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মেট্রিক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টন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গম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বিদেশ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আমদানি</a:t>
              </a:r>
              <a:r>
                <a:rPr lang="en-US" sz="2000" kern="1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000" kern="1200" dirty="0"/>
            </a:p>
          </p:txBody>
        </p:sp>
      </p:grpSp>
      <p:sp>
        <p:nvSpPr>
          <p:cNvPr id="2" name="Up Arrow 1"/>
          <p:cNvSpPr/>
          <p:nvPr/>
        </p:nvSpPr>
        <p:spPr>
          <a:xfrm>
            <a:off x="4575545" y="2294458"/>
            <a:ext cx="377455" cy="46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19800" y="2588092"/>
            <a:ext cx="1808380" cy="1845095"/>
            <a:chOff x="4881579" y="3019935"/>
            <a:chExt cx="2009474" cy="2161663"/>
          </a:xfrm>
        </p:grpSpPr>
        <p:sp>
          <p:nvSpPr>
            <p:cNvPr id="18" name="Oval 17"/>
            <p:cNvSpPr/>
            <p:nvPr/>
          </p:nvSpPr>
          <p:spPr>
            <a:xfrm>
              <a:off x="4881579" y="3019935"/>
              <a:ext cx="2009474" cy="216166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9" name="Oval 8"/>
            <p:cNvSpPr/>
            <p:nvPr/>
          </p:nvSpPr>
          <p:spPr>
            <a:xfrm>
              <a:off x="5175860" y="3336503"/>
              <a:ext cx="1420912" cy="1528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উত্তর ও পশ্চিম অঞ্চলের জেলাতে গম বেশি হয়। </a:t>
              </a:r>
              <a:endParaRPr lang="en-US" sz="2000" kern="1200" dirty="0"/>
            </a:p>
          </p:txBody>
        </p:sp>
      </p:grpSp>
      <p:sp>
        <p:nvSpPr>
          <p:cNvPr id="20" name="Up Arrow 19"/>
          <p:cNvSpPr/>
          <p:nvPr/>
        </p:nvSpPr>
        <p:spPr>
          <a:xfrm rot="5400000">
            <a:off x="5602472" y="3381940"/>
            <a:ext cx="377455" cy="46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0800000">
            <a:off x="4575545" y="4331731"/>
            <a:ext cx="377455" cy="46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6200000">
            <a:off x="3481600" y="3277328"/>
            <a:ext cx="377455" cy="46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341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SUCCESS</cp:lastModifiedBy>
  <cp:revision>139</cp:revision>
  <dcterms:created xsi:type="dcterms:W3CDTF">2006-08-16T00:00:00Z</dcterms:created>
  <dcterms:modified xsi:type="dcterms:W3CDTF">2017-09-28T03:22:15Z</dcterms:modified>
</cp:coreProperties>
</file>